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74" r:id="rId4"/>
    <p:sldId id="258" r:id="rId5"/>
    <p:sldId id="288" r:id="rId6"/>
    <p:sldId id="284" r:id="rId7"/>
    <p:sldId id="270" r:id="rId8"/>
    <p:sldId id="276" r:id="rId9"/>
    <p:sldId id="278" r:id="rId10"/>
    <p:sldId id="279" r:id="rId11"/>
    <p:sldId id="280" r:id="rId12"/>
    <p:sldId id="281" r:id="rId13"/>
    <p:sldId id="282" r:id="rId14"/>
    <p:sldId id="264" r:id="rId15"/>
    <p:sldId id="259" r:id="rId16"/>
    <p:sldId id="265" r:id="rId17"/>
    <p:sldId id="266" r:id="rId18"/>
    <p:sldId id="268" r:id="rId19"/>
    <p:sldId id="267" r:id="rId20"/>
    <p:sldId id="260" r:id="rId21"/>
    <p:sldId id="271" r:id="rId22"/>
    <p:sldId id="272" r:id="rId23"/>
    <p:sldId id="273" r:id="rId24"/>
    <p:sldId id="269" r:id="rId25"/>
    <p:sldId id="287" r:id="rId26"/>
    <p:sldId id="285" r:id="rId27"/>
    <p:sldId id="261" r:id="rId28"/>
    <p:sldId id="262" r:id="rId29"/>
  </p:sldIdLst>
  <p:sldSz cx="9144000" cy="6858000" type="screen4x3"/>
  <p:notesSz cx="7077075" cy="9385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"/>
    </p:cViewPr>
  </p:sorterViewPr>
  <p:notesViewPr>
    <p:cSldViewPr>
      <p:cViewPr varScale="1">
        <p:scale>
          <a:sx n="65" d="100"/>
          <a:sy n="65" d="100"/>
        </p:scale>
        <p:origin x="-1578" y="-120"/>
      </p:cViewPr>
      <p:guideLst>
        <p:guide orient="horz" pos="2956"/>
        <p:guide pos="22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35903" y="156422"/>
            <a:ext cx="6683904" cy="782108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pPr algn="ctr"/>
            <a:r>
              <a:rPr lang="en-US" sz="1900" b="1" dirty="0" smtClean="0">
                <a:latin typeface="Tempus Sans ITC" pitchFamily="82" charset="0"/>
              </a:rPr>
              <a:t>Wiki While You Work: </a:t>
            </a:r>
          </a:p>
          <a:p>
            <a:pPr algn="ctr"/>
            <a:r>
              <a:rPr lang="en-US" sz="1900" b="1" dirty="0" smtClean="0">
                <a:latin typeface="Tempus Sans ITC" pitchFamily="82" charset="0"/>
              </a:rPr>
              <a:t>Sharing, Discussing, and Collaborating With Your Peers</a:t>
            </a:r>
            <a:endParaRPr lang="en-US" sz="1900" b="1" dirty="0">
              <a:latin typeface="Tempus Sans ITC" pitchFamily="8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572684" y="8759613"/>
            <a:ext cx="3931708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pPr algn="ctr"/>
            <a:r>
              <a:rPr lang="en-US" sz="1400" dirty="0" smtClean="0">
                <a:latin typeface="Tempus Sans ITC" pitchFamily="82" charset="0"/>
              </a:rPr>
              <a:t>Marcia Sterner, MS/CCC-SLP, ATP</a:t>
            </a:r>
          </a:p>
          <a:p>
            <a:pPr algn="ctr"/>
            <a:r>
              <a:rPr lang="en-US" sz="1400" dirty="0" smtClean="0">
                <a:latin typeface="Tempus Sans ITC" pitchFamily="82" charset="0"/>
              </a:rPr>
              <a:t>FDLRS Region 3 Technology Specialist </a:t>
            </a:r>
            <a:endParaRPr lang="en-US" sz="1400" dirty="0">
              <a:latin typeface="Tempus Sans ITC" pitchFamily="8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9424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BE4D2D5B-1F72-4174-B311-F2DD1C2DD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2D0EBD-5525-4117-8EA1-73517840E38C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64" tIns="47032" rIns="94064" bIns="4703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8018"/>
            <a:ext cx="5661660" cy="4223385"/>
          </a:xfrm>
          <a:prstGeom prst="rect">
            <a:avLst/>
          </a:prstGeom>
        </p:spPr>
        <p:txBody>
          <a:bodyPr vert="horz" lIns="94064" tIns="47032" rIns="94064" bIns="470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5F9DE0-9C0D-405D-B6AC-215A3520E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DA000D-9339-4B2A-A777-B21A69D6AE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Session at ATIA in 2008</a:t>
            </a:r>
          </a:p>
          <a:p>
            <a:pPr>
              <a:spcBef>
                <a:spcPct val="0"/>
              </a:spcBef>
            </a:pPr>
            <a:r>
              <a:rPr lang="en-US" smtClean="0"/>
              <a:t>Gave out resource cd – problems needed an alternate way to get them the files</a:t>
            </a:r>
          </a:p>
          <a:p>
            <a:pPr>
              <a:spcBef>
                <a:spcPct val="0"/>
              </a:spcBef>
            </a:pPr>
            <a:r>
              <a:rPr lang="en-US" smtClean="0"/>
              <a:t>No budget to do a mass mailing</a:t>
            </a:r>
          </a:p>
          <a:p>
            <a:pPr>
              <a:spcBef>
                <a:spcPct val="0"/>
              </a:spcBef>
            </a:pPr>
            <a:r>
              <a:rPr lang="en-US" smtClean="0"/>
              <a:t>The wiki was created…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D05AC7-9090-4FC1-908D-78265F6CD4E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Adds can be removed if being used for educational purposes.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DEF1BA-C6BA-4690-91AA-B3482597FAD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Could view latest version of documents and didn’t have to keep resending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4C8C66-23D7-49C4-97B1-D62717BDA48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Char char="•"/>
            </a:pPr>
            <a:r>
              <a:rPr lang="en-US" smtClean="0"/>
              <a:t>Institute 2008 – we posted our powerpoint presentations and were able to show them right from the wiki.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/>
              <a:t>Institute 2009 – items of interest were shared in discussions, if someone said can you send me that? The person could just immediately post it on the wiki.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/>
              <a:t>During conference calls we can refer to previous meeting minutes and agendas while we work on the current agenda.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EBBF3C-32E5-49A8-AE77-AEE759C878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25F7-24BF-435C-895F-48C3ACA0F6D7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DD100-A251-4BAF-9D78-7A96E13B6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F7C45-CD62-4B71-A588-21D949CCF7C9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1D9ED-B7E2-49BC-8866-C1509DFCE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646A-ECE9-437F-A2A2-4DBB285AF246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EBF06-C860-41F2-AC5A-8071EDE21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empus Sans ITC" pitchFamily="8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empus Sans ITC" pitchFamily="82" charset="0"/>
              </a:defRPr>
            </a:lvl1pPr>
            <a:lvl2pPr>
              <a:defRPr baseline="0">
                <a:latin typeface="Tempus Sans ITC" pitchFamily="82" charset="0"/>
              </a:defRPr>
            </a:lvl2pPr>
            <a:lvl3pPr>
              <a:defRPr baseline="0">
                <a:latin typeface="Tempus Sans ITC" pitchFamily="82" charset="0"/>
              </a:defRPr>
            </a:lvl3pPr>
            <a:lvl4pPr>
              <a:defRPr baseline="0">
                <a:latin typeface="Tempus Sans ITC" pitchFamily="82" charset="0"/>
              </a:defRPr>
            </a:lvl4pPr>
            <a:lvl5pPr>
              <a:defRPr baseline="0">
                <a:latin typeface="Tempus Sans ITC" pitchFamily="8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D8127-6E86-4BAB-B98B-782392153CA9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09555-E8B9-4959-AB1E-D50AA6D40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0DFB7-16EB-4768-89F2-842C2858EAB7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C1A05-6C23-46F0-9A34-2E05A113C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326E-3C52-4930-8692-8CE8210D4DD8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6386D-8B2D-454C-A56C-3247166DD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62AD7-44DA-4668-8CD0-11699389410D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65E28-6973-48A3-B787-70D75FFAC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59760-94BE-4E20-BE0A-2A726883760C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F9C16-81B1-4988-ADCF-0D90EB16A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DC021-2383-4829-A420-0980A8B37572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64F9-55DA-488C-BE26-490ECD719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93093-3A23-4FD0-AAC7-BE82043E3BC4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A99C8-6C9A-4535-BCE6-54E21AC96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C849-D4CD-439C-B30D-9D25C707C50D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80A5-D82A-40E0-9FDC-F51B844D7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1068D5-22C3-4A9D-8870-B99A65BD13A1}" type="datetimeFigureOut">
              <a:rPr lang="en-US"/>
              <a:pPr>
                <a:defRPr/>
              </a:pPr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836BD4-CAC3-40C6-8B91-4893F3F8D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dlrsregion3videotutorials.wikispaces.com/" TargetMode="External"/><Relationship Id="rId2" Type="http://schemas.openxmlformats.org/officeDocument/2006/relationships/hyperlink" Target="http://fdlrsregion3literacyvisuals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dlrsregion3.wikispaces.com/ATIA+2009" TargetMode="External"/><Relationship Id="rId2" Type="http://schemas.openxmlformats.org/officeDocument/2006/relationships/hyperlink" Target="http://fdlrsregion3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://fdlrsregion3.wikispaces.com/message/list/hom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fdlrsnotes.wikispaces.com/CC+1-6-1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urveymonkey.com/" TargetMode="External"/><Relationship Id="rId5" Type="http://schemas.openxmlformats.org/officeDocument/2006/relationships/hyperlink" Target="http://www.livescribe.com/" TargetMode="External"/><Relationship Id="rId4" Type="http://schemas.openxmlformats.org/officeDocument/2006/relationships/hyperlink" Target="http://www.theflip.com/en-u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305800" cy="1470025"/>
          </a:xfrm>
        </p:spPr>
        <p:txBody>
          <a:bodyPr/>
          <a:lstStyle/>
          <a:p>
            <a:r>
              <a:rPr lang="en-US" sz="6600" dirty="0" smtClean="0">
                <a:latin typeface="Tempus Sans ITC" pitchFamily="82" charset="0"/>
              </a:rPr>
              <a:t>“Wiki while you work: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2819400"/>
            <a:ext cx="3810000" cy="1752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latin typeface="Tempus Sans ITC" pitchFamily="82" charset="0"/>
              </a:rPr>
              <a:t>Sharing, discussing, and collaborating,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latin typeface="Tempus Sans ITC" pitchFamily="82" charset="0"/>
              </a:rPr>
              <a:t>with your peers.”</a:t>
            </a:r>
            <a:endParaRPr lang="en-US" sz="3600" dirty="0">
              <a:latin typeface="Tempus Sans ITC" pitchFamily="82" charset="0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2819400" y="5943600"/>
            <a:ext cx="356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Tempus Sans ITC" pitchFamily="82" charset="0"/>
              </a:rPr>
              <a:t>FETC </a:t>
            </a:r>
            <a:r>
              <a:rPr lang="en-US" sz="3200" dirty="0">
                <a:latin typeface="Tempus Sans ITC" pitchFamily="82" charset="0"/>
              </a:rPr>
              <a:t>January 2010</a:t>
            </a:r>
          </a:p>
        </p:txBody>
      </p:sp>
      <p:pic>
        <p:nvPicPr>
          <p:cNvPr id="6" name="Picture 2" descr="http://4.bp.blogspot.com/_dpiwk2d6vRI/SBUNJdS_lOI/AAAAAAAAABg/q9rVg50OKcQ/s400/swhite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0"/>
            <a:ext cx="4292600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969" y="152400"/>
            <a:ext cx="7227831" cy="6535894"/>
          </a:xfrm>
        </p:spPr>
      </p:pic>
      <p:sp>
        <p:nvSpPr>
          <p:cNvPr id="5" name="Right Arrow 4"/>
          <p:cNvSpPr/>
          <p:nvPr/>
        </p:nvSpPr>
        <p:spPr>
          <a:xfrm rot="19176527">
            <a:off x="272" y="3758317"/>
            <a:ext cx="1447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969" y="152400"/>
            <a:ext cx="7227831" cy="6535894"/>
          </a:xfrm>
        </p:spPr>
      </p:pic>
      <p:sp>
        <p:nvSpPr>
          <p:cNvPr id="5" name="Right Arrow 4"/>
          <p:cNvSpPr/>
          <p:nvPr/>
        </p:nvSpPr>
        <p:spPr>
          <a:xfrm rot="19176527">
            <a:off x="271" y="2081918"/>
            <a:ext cx="1447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969" y="152400"/>
            <a:ext cx="7227831" cy="6535894"/>
          </a:xfrm>
        </p:spPr>
      </p:pic>
      <p:sp>
        <p:nvSpPr>
          <p:cNvPr id="5" name="Right Arrow 4"/>
          <p:cNvSpPr/>
          <p:nvPr/>
        </p:nvSpPr>
        <p:spPr>
          <a:xfrm rot="2423473" flipH="1">
            <a:off x="7695928" y="1396119"/>
            <a:ext cx="1447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969" y="152400"/>
            <a:ext cx="7227831" cy="6535894"/>
          </a:xfrm>
        </p:spPr>
      </p:pic>
      <p:sp>
        <p:nvSpPr>
          <p:cNvPr id="5" name="Right Arrow 4"/>
          <p:cNvSpPr/>
          <p:nvPr/>
        </p:nvSpPr>
        <p:spPr>
          <a:xfrm rot="2423473" flipH="1">
            <a:off x="5943871" y="4901318"/>
            <a:ext cx="1447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/>
              <a:t>Benefits of a wiki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76400"/>
            <a:ext cx="6477000" cy="553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2667000"/>
            <a:ext cx="131157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empus Sans ITC" pitchFamily="82" charset="0"/>
              </a:rPr>
              <a:t>Share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1295400"/>
            <a:ext cx="168347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empus Sans ITC" pitchFamily="82" charset="0"/>
              </a:rPr>
              <a:t>Discuss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2057400"/>
            <a:ext cx="267733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empus Sans ITC" pitchFamily="82" charset="0"/>
              </a:rPr>
              <a:t>Collaborate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Information…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525963"/>
          </a:xfrm>
        </p:spPr>
        <p:txBody>
          <a:bodyPr/>
          <a:lstStyle/>
          <a:p>
            <a:r>
              <a:rPr lang="en-US" sz="4400" dirty="0" smtClean="0"/>
              <a:t>Resource wikis</a:t>
            </a:r>
          </a:p>
          <a:p>
            <a:pPr lvl="1"/>
            <a:r>
              <a:rPr lang="en-US" dirty="0" smtClean="0">
                <a:hlinkClick r:id="rId2"/>
              </a:rPr>
              <a:t>Visual Supports</a:t>
            </a:r>
            <a:endParaRPr lang="en-US" dirty="0" smtClean="0"/>
          </a:p>
          <a:p>
            <a:pPr lvl="1"/>
            <a:r>
              <a:rPr lang="en-US" dirty="0" smtClean="0"/>
              <a:t>Dynamic Display Device Page Sets</a:t>
            </a:r>
          </a:p>
          <a:p>
            <a:pPr lvl="1"/>
            <a:r>
              <a:rPr lang="en-US" dirty="0" smtClean="0">
                <a:hlinkClick r:id="rId3"/>
              </a:rPr>
              <a:t>Video Tutorials</a:t>
            </a:r>
            <a:endParaRPr lang="en-US" sz="4400" dirty="0" smtClean="0"/>
          </a:p>
          <a:p>
            <a:r>
              <a:rPr lang="en-US" sz="4400" dirty="0" smtClean="0"/>
              <a:t>Survey Monkey</a:t>
            </a:r>
          </a:p>
          <a:p>
            <a:r>
              <a:rPr lang="en-US" sz="4400" dirty="0" smtClean="0"/>
              <a:t>delicious link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5787" y="3657600"/>
            <a:ext cx="3478213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Collaborate…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r>
              <a:rPr lang="en-US" sz="4000" dirty="0" smtClean="0"/>
              <a:t>Symposium planning</a:t>
            </a:r>
          </a:p>
          <a:p>
            <a:r>
              <a:rPr lang="en-US" sz="4000" dirty="0" smtClean="0"/>
              <a:t>ATIA planning</a:t>
            </a:r>
          </a:p>
          <a:p>
            <a:r>
              <a:rPr lang="en-US" sz="4000" dirty="0" smtClean="0"/>
              <a:t>GPAT Resources</a:t>
            </a:r>
          </a:p>
          <a:p>
            <a:r>
              <a:rPr lang="en-US" sz="4000" dirty="0" smtClean="0"/>
              <a:t>AT Consortium</a:t>
            </a:r>
          </a:p>
          <a:p>
            <a:r>
              <a:rPr lang="en-US" sz="4000" dirty="0" smtClean="0"/>
              <a:t>County Resources</a:t>
            </a:r>
            <a:endParaRPr lang="en-US" sz="4000" dirty="0" smtClean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0"/>
            <a:ext cx="398098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6248400" y="4419600"/>
            <a:ext cx="12192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7338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Share…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sz="4800" dirty="0" smtClean="0">
                <a:hlinkClick r:id="rId2"/>
              </a:rPr>
              <a:t>Webinar – Pulse Smart Pen</a:t>
            </a:r>
            <a:endParaRPr lang="en-US" sz="4800" dirty="0" smtClean="0"/>
          </a:p>
          <a:p>
            <a:r>
              <a:rPr lang="en-US" sz="4800" dirty="0" smtClean="0">
                <a:hlinkClick r:id="rId3"/>
              </a:rPr>
              <a:t>ATIA 2009</a:t>
            </a:r>
            <a:endParaRPr lang="en-US" sz="4800" dirty="0" smtClean="0"/>
          </a:p>
          <a:p>
            <a:r>
              <a:rPr lang="en-US" sz="4800" dirty="0" err="1" smtClean="0"/>
              <a:t>PowerPoints</a:t>
            </a:r>
            <a:endParaRPr lang="en-US" sz="4800" dirty="0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495800" y="2895600"/>
            <a:ext cx="4354513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Discuss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4525963"/>
          </a:xfrm>
        </p:spPr>
        <p:txBody>
          <a:bodyPr/>
          <a:lstStyle/>
          <a:p>
            <a:endParaRPr lang="en-US" sz="4400" dirty="0" smtClean="0"/>
          </a:p>
          <a:p>
            <a:r>
              <a:rPr lang="en-US" sz="6000" dirty="0" smtClean="0"/>
              <a:t>Topic threads</a:t>
            </a:r>
          </a:p>
          <a:p>
            <a:r>
              <a:rPr lang="en-US" sz="6000" dirty="0" smtClean="0">
                <a:hlinkClick r:id="rId2"/>
              </a:rPr>
              <a:t>Archive</a:t>
            </a:r>
            <a:endParaRPr lang="en-US" sz="6000" dirty="0" smtClean="0"/>
          </a:p>
          <a:p>
            <a:r>
              <a:rPr lang="en-US" sz="6000" dirty="0" smtClean="0"/>
              <a:t>Notifications</a:t>
            </a:r>
          </a:p>
          <a:p>
            <a:r>
              <a:rPr lang="en-US" sz="6000" dirty="0" smtClean="0"/>
              <a:t>Policies &amp; Procedures</a:t>
            </a:r>
            <a:endParaRPr lang="en-US" sz="6000" dirty="0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371600"/>
            <a:ext cx="3373438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8229600" cy="1143000"/>
          </a:xfrm>
        </p:spPr>
        <p:txBody>
          <a:bodyPr/>
          <a:lstStyle/>
          <a:p>
            <a:r>
              <a:rPr lang="en-US" sz="6000" dirty="0" smtClean="0"/>
              <a:t>Wikis in “real time”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2133600" y="2362200"/>
            <a:ext cx="7010400" cy="3916363"/>
          </a:xfrm>
        </p:spPr>
        <p:txBody>
          <a:bodyPr/>
          <a:lstStyle/>
          <a:p>
            <a:r>
              <a:rPr lang="en-US" sz="4400" dirty="0" smtClean="0"/>
              <a:t>Workshops</a:t>
            </a:r>
          </a:p>
          <a:p>
            <a:r>
              <a:rPr lang="en-US" sz="4400" dirty="0" smtClean="0"/>
              <a:t>FDLRS Institute</a:t>
            </a:r>
          </a:p>
          <a:p>
            <a:r>
              <a:rPr lang="en-US" sz="4400" dirty="0" smtClean="0">
                <a:hlinkClick r:id="rId3"/>
              </a:rPr>
              <a:t>Conference Calls</a:t>
            </a:r>
            <a:endParaRPr lang="en-US" sz="4400" dirty="0" smtClean="0"/>
          </a:p>
          <a:p>
            <a:pPr>
              <a:buFont typeface="Arial" charset="0"/>
              <a:buNone/>
            </a:pPr>
            <a:endParaRPr lang="en-US" sz="4400" dirty="0" smtClean="0"/>
          </a:p>
          <a:p>
            <a:pPr>
              <a:buFont typeface="Arial" charset="0"/>
              <a:buNone/>
            </a:pPr>
            <a:endParaRPr lang="en-US" sz="4400" dirty="0" smtClean="0"/>
          </a:p>
          <a:p>
            <a:pPr>
              <a:buFont typeface="Arial" charset="0"/>
              <a:buNone/>
            </a:pPr>
            <a:endParaRPr lang="en-US" sz="4400" dirty="0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66282">
            <a:off x="-323631" y="-281403"/>
            <a:ext cx="3124558" cy="2684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57200"/>
            <a:ext cx="5334000" cy="601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Cool Stuff!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r>
              <a:rPr lang="en-US" sz="4800" dirty="0" smtClean="0"/>
              <a:t>Widgets</a:t>
            </a:r>
          </a:p>
          <a:p>
            <a:pPr lvl="1"/>
            <a:r>
              <a:rPr lang="en-US" sz="4400" dirty="0" smtClean="0"/>
              <a:t>Audio</a:t>
            </a:r>
          </a:p>
          <a:p>
            <a:pPr lvl="1"/>
            <a:r>
              <a:rPr lang="en-US" sz="4400" dirty="0" smtClean="0"/>
              <a:t>Video</a:t>
            </a:r>
          </a:p>
          <a:p>
            <a:pPr lvl="1"/>
            <a:r>
              <a:rPr lang="en-US" sz="4400" dirty="0" smtClean="0"/>
              <a:t>Calendar</a:t>
            </a:r>
          </a:p>
          <a:p>
            <a:pPr lvl="1"/>
            <a:r>
              <a:rPr lang="en-US" sz="4400" dirty="0" smtClean="0"/>
              <a:t>Map</a:t>
            </a:r>
          </a:p>
          <a:p>
            <a:r>
              <a:rPr lang="en-US" sz="4800" dirty="0" smtClean="0"/>
              <a:t>Statistics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181600" y="2895600"/>
            <a:ext cx="42989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3027" r="8365"/>
          <a:stretch>
            <a:fillRect/>
          </a:stretch>
        </p:blipFill>
        <p:spPr bwMode="auto">
          <a:xfrm>
            <a:off x="609600" y="304800"/>
            <a:ext cx="8095895" cy="61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smtClean="0"/>
              <a:t>Statistics</a:t>
            </a:r>
            <a:endParaRPr lang="en-US" smtClean="0"/>
          </a:p>
        </p:txBody>
      </p:sp>
      <p:graphicFrame>
        <p:nvGraphicFramePr>
          <p:cNvPr id="34818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229600" cy="4287837"/>
        </p:xfrm>
        <a:graphic>
          <a:graphicData uri="http://schemas.openxmlformats.org/presentationml/2006/ole">
            <p:oleObj spid="_x0000_s34818" name="Worksheet" r:id="rId3" imgW="8191432" imgH="426738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8" y="152400"/>
            <a:ext cx="89757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5867400"/>
            <a:ext cx="2666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wordle.net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6000" dirty="0" smtClean="0"/>
              <a:t>Additional Benefits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Great tech support &amp; help resources</a:t>
            </a:r>
          </a:p>
          <a:p>
            <a:r>
              <a:rPr lang="en-US" dirty="0" smtClean="0"/>
              <a:t>One stop shopping</a:t>
            </a:r>
          </a:p>
          <a:p>
            <a:r>
              <a:rPr lang="en-US" dirty="0" smtClean="0"/>
              <a:t>Always easy to find – favorites/dashboard</a:t>
            </a:r>
          </a:p>
          <a:p>
            <a:r>
              <a:rPr lang="en-US" dirty="0" smtClean="0"/>
              <a:t>Updating information fast &amp; easy</a:t>
            </a:r>
          </a:p>
          <a:p>
            <a:r>
              <a:rPr lang="en-US" dirty="0" smtClean="0"/>
              <a:t>“Green”</a:t>
            </a:r>
          </a:p>
          <a:p>
            <a:r>
              <a:rPr lang="en-US" dirty="0" smtClean="0"/>
              <a:t>“Size doesn’t matter”</a:t>
            </a:r>
          </a:p>
          <a:p>
            <a:r>
              <a:rPr lang="en-US" dirty="0" smtClean="0"/>
              <a:t>“Town square”</a:t>
            </a:r>
          </a:p>
          <a:p>
            <a:r>
              <a:rPr lang="en-US" dirty="0" smtClean="0"/>
              <a:t>Access from anywhere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55265">
            <a:off x="4840776" y="2743166"/>
            <a:ext cx="4771771" cy="407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got </a:t>
            </a:r>
            <a:r>
              <a:rPr lang="en-US" sz="6000" dirty="0" err="1" smtClean="0"/>
              <a:t>flashdrives</a:t>
            </a:r>
            <a:r>
              <a:rPr lang="en-US" sz="6000" dirty="0" smtClean="0"/>
              <a:t>?</a:t>
            </a:r>
            <a:endParaRPr lang="en-US" sz="6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31940">
            <a:off x="65894" y="379798"/>
            <a:ext cx="23352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latin typeface="Tempus Sans ITC" pitchFamily="82" charset="0"/>
              </a:rPr>
              <a:t>Caveats </a:t>
            </a:r>
            <a:endParaRPr lang="en-US" dirty="0">
              <a:latin typeface="Tempus Sans ITC" pitchFamily="82" charset="0"/>
            </a:endParaRPr>
          </a:p>
        </p:txBody>
      </p:sp>
      <p:pic>
        <p:nvPicPr>
          <p:cNvPr id="788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381000" y="1071894"/>
            <a:ext cx="2336245" cy="197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819400" y="1905000"/>
            <a:ext cx="6019800" cy="4495800"/>
          </a:xfrm>
        </p:spPr>
        <p:txBody>
          <a:bodyPr/>
          <a:lstStyle/>
          <a:p>
            <a:r>
              <a:rPr lang="en-US" sz="4400" dirty="0" smtClean="0">
                <a:latin typeface="Tempus Sans ITC" pitchFamily="82" charset="0"/>
              </a:rPr>
              <a:t>Others can make changes</a:t>
            </a:r>
          </a:p>
          <a:p>
            <a:r>
              <a:rPr lang="en-US" sz="4400" dirty="0" smtClean="0">
                <a:latin typeface="Tempus Sans ITC" pitchFamily="82" charset="0"/>
              </a:rPr>
              <a:t>There can be glitches</a:t>
            </a:r>
          </a:p>
          <a:p>
            <a:r>
              <a:rPr lang="en-US" sz="4400" dirty="0" smtClean="0">
                <a:latin typeface="Tempus Sans ITC" pitchFamily="82" charset="0"/>
              </a:rPr>
              <a:t>“freeze”</a:t>
            </a:r>
          </a:p>
          <a:p>
            <a:r>
              <a:rPr lang="en-US" sz="4400" dirty="0" smtClean="0">
                <a:latin typeface="Tempus Sans ITC" pitchFamily="82" charset="0"/>
              </a:rPr>
              <a:t>No spell check</a:t>
            </a:r>
          </a:p>
          <a:p>
            <a:r>
              <a:rPr lang="en-US" sz="4400" dirty="0" smtClean="0">
                <a:latin typeface="Tempus Sans ITC" pitchFamily="82" charset="0"/>
              </a:rPr>
              <a:t>May be blocked</a:t>
            </a:r>
            <a:endParaRPr lang="en-US" sz="4400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6000" smtClean="0"/>
              <a:t>How do you see </a:t>
            </a:r>
            <a:br>
              <a:rPr lang="en-US" sz="6000" smtClean="0"/>
            </a:br>
            <a:r>
              <a:rPr lang="en-US" sz="6000" smtClean="0"/>
              <a:t>wikis working  for you?</a:t>
            </a: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38600" y="2590800"/>
            <a:ext cx="4343400" cy="3673475"/>
          </a:xfrm>
        </p:spPr>
      </p:pic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2209800" y="2005013"/>
            <a:ext cx="2209800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4400">
                <a:latin typeface="Tempus Sans ITC" pitchFamily="82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8153400" cy="1828800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Marcia Sterner</a:t>
            </a:r>
            <a:b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</a:b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FDLRS Region 3</a:t>
            </a:r>
            <a:b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</a:b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Technology Specialist</a:t>
            </a:r>
            <a:b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</a:b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marcia.sterner@ocps.net</a:t>
            </a:r>
            <a:r>
              <a:rPr lang="en-US" sz="4000" dirty="0" smtClean="0">
                <a:latin typeface="Tempus Sans ITC" pitchFamily="82" charset="0"/>
              </a:rPr>
              <a:t/>
            </a:r>
            <a:br>
              <a:rPr lang="en-US" sz="4000" dirty="0" smtClean="0">
                <a:latin typeface="Tempus Sans ITC" pitchFamily="82" charset="0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2057400" cy="20367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3079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3048000"/>
            <a:ext cx="8305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Tempus Sans ITC" pitchFamily="82" charset="0"/>
              </a:rPr>
              <a:t>Additional Resources</a:t>
            </a:r>
          </a:p>
          <a:p>
            <a:endParaRPr lang="en-US" sz="1200" dirty="0" smtClean="0">
              <a:latin typeface="Tempus Sans ITC" pitchFamily="82" charset="0"/>
            </a:endParaRPr>
          </a:p>
          <a:p>
            <a:r>
              <a:rPr lang="en-US" sz="2800" dirty="0" smtClean="0">
                <a:latin typeface="Tempus Sans ITC" pitchFamily="82" charset="0"/>
              </a:rPr>
              <a:t>Flip video – </a:t>
            </a:r>
            <a:r>
              <a:rPr lang="en-US" sz="2800" dirty="0" smtClean="0">
                <a:latin typeface="Tempus Sans ITC" pitchFamily="82" charset="0"/>
                <a:hlinkClick r:id="rId4"/>
              </a:rPr>
              <a:t>www.theflip.com/en-us/</a:t>
            </a:r>
            <a:r>
              <a:rPr lang="en-US" sz="2800" dirty="0" smtClean="0">
                <a:latin typeface="Tempus Sans ITC" pitchFamily="82" charset="0"/>
              </a:rPr>
              <a:t> </a:t>
            </a:r>
          </a:p>
          <a:p>
            <a:r>
              <a:rPr lang="en-US" sz="2800" dirty="0" smtClean="0">
                <a:latin typeface="Tempus Sans ITC" pitchFamily="82" charset="0"/>
              </a:rPr>
              <a:t>delicious social bookmarking – delicious.com </a:t>
            </a:r>
          </a:p>
          <a:p>
            <a:r>
              <a:rPr lang="en-US" sz="2800" dirty="0" err="1" smtClean="0">
                <a:latin typeface="Tempus Sans ITC" pitchFamily="82" charset="0"/>
              </a:rPr>
              <a:t>Livescribe</a:t>
            </a:r>
            <a:r>
              <a:rPr lang="en-US" sz="2800" dirty="0" smtClean="0">
                <a:latin typeface="Tempus Sans ITC" pitchFamily="82" charset="0"/>
              </a:rPr>
              <a:t> Pulse </a:t>
            </a:r>
            <a:r>
              <a:rPr lang="en-US" sz="2800" dirty="0" err="1" smtClean="0">
                <a:latin typeface="Tempus Sans ITC" pitchFamily="82" charset="0"/>
              </a:rPr>
              <a:t>Smartpen</a:t>
            </a:r>
            <a:r>
              <a:rPr lang="en-US" sz="2800" dirty="0" smtClean="0">
                <a:latin typeface="Tempus Sans ITC" pitchFamily="82" charset="0"/>
              </a:rPr>
              <a:t> – </a:t>
            </a:r>
            <a:r>
              <a:rPr lang="en-US" sz="2800" dirty="0" smtClean="0">
                <a:latin typeface="Tempus Sans ITC" pitchFamily="82" charset="0"/>
                <a:hlinkClick r:id="rId5"/>
              </a:rPr>
              <a:t>www.livescribe.com</a:t>
            </a:r>
            <a:endParaRPr lang="en-US" sz="2800" dirty="0" smtClean="0">
              <a:latin typeface="Tempus Sans ITC" pitchFamily="82" charset="0"/>
            </a:endParaRPr>
          </a:p>
          <a:p>
            <a:r>
              <a:rPr lang="en-US" sz="2800" dirty="0" smtClean="0">
                <a:latin typeface="Tempus Sans ITC" pitchFamily="82" charset="0"/>
              </a:rPr>
              <a:t>Survey Monkey – </a:t>
            </a:r>
            <a:r>
              <a:rPr lang="en-US" sz="2800" dirty="0" smtClean="0">
                <a:latin typeface="Tempus Sans ITC" pitchFamily="82" charset="0"/>
                <a:hlinkClick r:id="rId6"/>
              </a:rPr>
              <a:t>www.surveymonkey.com</a:t>
            </a:r>
            <a:r>
              <a:rPr lang="en-US" sz="2800" dirty="0" smtClean="0">
                <a:latin typeface="Tempus Sans ITC" pitchFamily="82" charset="0"/>
              </a:rPr>
              <a:t>  </a:t>
            </a:r>
          </a:p>
          <a:p>
            <a:r>
              <a:rPr lang="en-US" sz="2800" dirty="0" smtClean="0">
                <a:latin typeface="Tempus Sans ITC" pitchFamily="82" charset="0"/>
              </a:rPr>
              <a:t>Wikispaces - Wikispaces.com</a:t>
            </a:r>
          </a:p>
          <a:p>
            <a:r>
              <a:rPr lang="en-US" sz="2800" dirty="0" err="1" smtClean="0">
                <a:latin typeface="Tempus Sans ITC" pitchFamily="82" charset="0"/>
              </a:rPr>
              <a:t>Wordle</a:t>
            </a:r>
            <a:r>
              <a:rPr lang="en-US" sz="2800" dirty="0" smtClean="0">
                <a:latin typeface="Tempus Sans ITC" pitchFamily="82" charset="0"/>
              </a:rPr>
              <a:t> - Wordle.net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Seven Dwarfs - Heigh Ho - Whistle While You Work"/>
          <p:cNvPicPr>
            <a:picLocks noChangeAspect="1" noChangeArrowheads="1"/>
          </p:cNvPicPr>
          <p:nvPr/>
        </p:nvPicPr>
        <p:blipFill>
          <a:blip r:embed="rId2"/>
          <a:srcRect b="19804"/>
          <a:stretch>
            <a:fillRect/>
          </a:stretch>
        </p:blipFill>
        <p:spPr bwMode="auto">
          <a:xfrm>
            <a:off x="609600" y="3581400"/>
            <a:ext cx="7717945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3352800"/>
          </a:xfrm>
        </p:spPr>
        <p:txBody>
          <a:bodyPr/>
          <a:lstStyle/>
          <a:p>
            <a:r>
              <a:rPr lang="en-US" dirty="0" smtClean="0"/>
              <a:t>When there’s too much to do</a:t>
            </a:r>
            <a:br>
              <a:rPr lang="en-US" dirty="0" smtClean="0"/>
            </a:br>
            <a:r>
              <a:rPr lang="en-US" dirty="0" smtClean="0"/>
              <a:t>Don’t let it bother you</a:t>
            </a:r>
            <a:br>
              <a:rPr lang="en-US" dirty="0" smtClean="0"/>
            </a:br>
            <a:r>
              <a:rPr lang="en-US" dirty="0" smtClean="0"/>
              <a:t>Come on get smart, tune up and start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wiki</a:t>
            </a:r>
            <a:r>
              <a:rPr lang="en-US" dirty="0" smtClean="0"/>
              <a:t> while you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What’s a wiki and </a:t>
            </a:r>
            <a:br>
              <a:rPr lang="en-US" sz="6000" dirty="0" smtClean="0"/>
            </a:br>
            <a:r>
              <a:rPr lang="en-US" sz="6000" dirty="0" smtClean="0"/>
              <a:t>how did we get started?</a:t>
            </a:r>
            <a:endParaRPr lang="en-US" sz="6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28800" y="2170113"/>
            <a:ext cx="5576888" cy="4764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do </a:t>
            </a:r>
            <a:r>
              <a:rPr lang="en-US" dirty="0" smtClean="0">
                <a:solidFill>
                  <a:srgbClr val="FF0000"/>
                </a:solidFill>
              </a:rPr>
              <a:t>you</a:t>
            </a:r>
            <a:r>
              <a:rPr lang="en-US" dirty="0" smtClean="0"/>
              <a:t> get started?</a:t>
            </a:r>
            <a:endParaRPr lang="en-US" dirty="0"/>
          </a:p>
        </p:txBody>
      </p:sp>
      <p:pic>
        <p:nvPicPr>
          <p:cNvPr id="81924" name="Picture 4" descr="http://imagecache5.art.com/p/LRG/27/2706/Y81ND00Z/james-blair-woodland-path-winding-through-a-grove-of-sequoia-tre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764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6000" dirty="0" smtClean="0"/>
              <a:t>Plans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1508205"/>
          <a:ext cx="7543800" cy="5121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868"/>
                <a:gridCol w="1791652"/>
                <a:gridCol w="1508760"/>
                <a:gridCol w="1417320"/>
                <a:gridCol w="1600200"/>
              </a:tblGrid>
              <a:tr h="879397">
                <a:tc>
                  <a:txBody>
                    <a:bodyPr/>
                    <a:lstStyle/>
                    <a:p>
                      <a:r>
                        <a:rPr lang="en-US" b="1" u="none" dirty="0" smtClean="0">
                          <a:latin typeface="Comic Sans MS" pitchFamily="66" charset="0"/>
                        </a:rPr>
                        <a:t>Type of Plan</a:t>
                      </a:r>
                      <a:endParaRPr lang="en-US" b="1" u="none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Cost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File</a:t>
                      </a:r>
                    </a:p>
                    <a:p>
                      <a:r>
                        <a:rPr lang="en-US" dirty="0" smtClean="0">
                          <a:latin typeface="Comic Sans MS" pitchFamily="66" charset="0"/>
                        </a:rPr>
                        <a:t>Storage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File Size</a:t>
                      </a:r>
                    </a:p>
                    <a:p>
                      <a:r>
                        <a:rPr lang="en-US" dirty="0" smtClean="0">
                          <a:latin typeface="Comic Sans MS" pitchFamily="66" charset="0"/>
                        </a:rPr>
                        <a:t>Upload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879397"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latin typeface="Comic Sans MS" pitchFamily="66" charset="0"/>
                        </a:rPr>
                        <a:t>Basic</a:t>
                      </a:r>
                      <a:endParaRPr lang="en-US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Free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2 GB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10 MB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Group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303577"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latin typeface="Comic Sans MS" pitchFamily="66" charset="0"/>
                        </a:rPr>
                        <a:t>Plus</a:t>
                      </a:r>
                      <a:endParaRPr lang="en-US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$50/year</a:t>
                      </a:r>
                    </a:p>
                    <a:p>
                      <a:r>
                        <a:rPr lang="en-US" dirty="0" smtClean="0">
                          <a:latin typeface="Comic Sans MS" pitchFamily="66" charset="0"/>
                        </a:rPr>
                        <a:t>Free K12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2 GB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20 MB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Group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755247"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latin typeface="Comic Sans MS" pitchFamily="66" charset="0"/>
                        </a:rPr>
                        <a:t>Super</a:t>
                      </a:r>
                      <a:endParaRPr lang="en-US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$200/year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5 GB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50 MB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Group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303577"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latin typeface="Comic Sans MS" pitchFamily="66" charset="0"/>
                        </a:rPr>
                        <a:t>Private Label</a:t>
                      </a:r>
                      <a:endParaRPr lang="en-US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$1,000/year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Unlimited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100 MB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Organization</a:t>
                      </a:r>
                      <a:endParaRPr lang="en-US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6000" dirty="0" smtClean="0"/>
              <a:t>Permissions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419600" y="2941638"/>
            <a:ext cx="38862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5400" smtClean="0"/>
              <a:t>ublic</a:t>
            </a:r>
          </a:p>
          <a:p>
            <a:pPr>
              <a:buFont typeface="Arial" charset="0"/>
              <a:buNone/>
            </a:pPr>
            <a:r>
              <a:rPr lang="en-US" sz="5400" smtClean="0"/>
              <a:t>rotected</a:t>
            </a:r>
          </a:p>
          <a:p>
            <a:pPr>
              <a:buFont typeface="Arial" charset="0"/>
              <a:buNone/>
            </a:pPr>
            <a:r>
              <a:rPr lang="en-US" sz="5400" smtClean="0"/>
              <a:t>rivate $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030413" y="1722438"/>
            <a:ext cx="2617787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400" dirty="0">
                <a:solidFill>
                  <a:schemeClr val="accent1"/>
                </a:solidFill>
                <a:latin typeface="Tempus Sans ITC" pitchFamily="82" charset="0"/>
              </a:rPr>
              <a:t>P</a:t>
            </a:r>
            <a:endParaRPr lang="en-US" sz="123400" dirty="0">
              <a:solidFill>
                <a:schemeClr val="accent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Anatomy of a wiki</a:t>
            </a:r>
            <a:endParaRPr lang="en-US" dirty="0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990600"/>
            <a:ext cx="6389631" cy="5777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natomy_of_a_wiki_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969" y="152400"/>
            <a:ext cx="7227831" cy="6535894"/>
          </a:xfrm>
        </p:spPr>
      </p:pic>
      <p:sp>
        <p:nvSpPr>
          <p:cNvPr id="5" name="Right Arrow 4"/>
          <p:cNvSpPr/>
          <p:nvPr/>
        </p:nvSpPr>
        <p:spPr>
          <a:xfrm rot="19176527">
            <a:off x="271" y="1167518"/>
            <a:ext cx="1447800" cy="533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388</Words>
  <Application>Microsoft Office PowerPoint</Application>
  <PresentationFormat>On-screen Show (4:3)</PresentationFormat>
  <Paragraphs>124</Paragraphs>
  <Slides>28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Worksheet</vt:lpstr>
      <vt:lpstr>“Wiki while you work:</vt:lpstr>
      <vt:lpstr>Slide 2</vt:lpstr>
      <vt:lpstr>When there’s too much to do Don’t let it bother you Come on get smart, tune up and start To wiki while you work</vt:lpstr>
      <vt:lpstr>What’s a wiki and  how did we get started?</vt:lpstr>
      <vt:lpstr>So how do you get started?</vt:lpstr>
      <vt:lpstr>Plans</vt:lpstr>
      <vt:lpstr>Permissions</vt:lpstr>
      <vt:lpstr>Anatomy of a wiki</vt:lpstr>
      <vt:lpstr>Slide 9</vt:lpstr>
      <vt:lpstr>Slide 10</vt:lpstr>
      <vt:lpstr>Slide 11</vt:lpstr>
      <vt:lpstr>Slide 12</vt:lpstr>
      <vt:lpstr>Slide 13</vt:lpstr>
      <vt:lpstr>Benefits of a wiki</vt:lpstr>
      <vt:lpstr>Information…</vt:lpstr>
      <vt:lpstr>Collaborate…</vt:lpstr>
      <vt:lpstr>Share…</vt:lpstr>
      <vt:lpstr>Discuss</vt:lpstr>
      <vt:lpstr>Wikis in “real time”</vt:lpstr>
      <vt:lpstr>Cool Stuff!</vt:lpstr>
      <vt:lpstr>Slide 21</vt:lpstr>
      <vt:lpstr>Statistics</vt:lpstr>
      <vt:lpstr>Slide 23</vt:lpstr>
      <vt:lpstr>Additional Benefits</vt:lpstr>
      <vt:lpstr>got flashdrives?</vt:lpstr>
      <vt:lpstr>Caveats </vt:lpstr>
      <vt:lpstr>How do you see  wikis working  for you?</vt:lpstr>
      <vt:lpstr>Marcia Sterner FDLRS Region 3 Technology Specialist marcia.sterner@ocps.net  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 while you work:</dc:title>
  <dc:creator> </dc:creator>
  <cp:lastModifiedBy> </cp:lastModifiedBy>
  <cp:revision>26</cp:revision>
  <dcterms:created xsi:type="dcterms:W3CDTF">2009-12-03T14:28:25Z</dcterms:created>
  <dcterms:modified xsi:type="dcterms:W3CDTF">2010-01-22T19:02:57Z</dcterms:modified>
</cp:coreProperties>
</file>